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1" r:id="rId3"/>
    <p:sldId id="264" r:id="rId4"/>
    <p:sldId id="265" r:id="rId5"/>
    <p:sldId id="259" r:id="rId6"/>
    <p:sldId id="26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82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.vilotic\Desktop\2014%20RPZ\UPIS%20PRVACICA%20%202014-15\UPIS%20PRVACICA%20%202013\&#1059;&#1055;&#1048;&#1057;%20&#1059;%201.%20&#1056;&#1040;&#1047;&#1056;&#1045;&#1044;%202014.15%20%2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multiLvlStrRef>
              <c:f>analiza!$R$2:$Z$3</c:f>
              <c:multiLvlStrCache>
                <c:ptCount val="9"/>
                <c:lvl>
                  <c:pt idx="0">
                    <c:v>0Ш</c:v>
                  </c:pt>
                  <c:pt idx="1">
                    <c:v>ВК</c:v>
                  </c:pt>
                  <c:pt idx="2">
                    <c:v>ВКВ</c:v>
                  </c:pt>
                  <c:pt idx="3">
                    <c:v>ССС</c:v>
                  </c:pt>
                  <c:pt idx="4">
                    <c:v>ВШ</c:v>
                  </c:pt>
                  <c:pt idx="5">
                    <c:v>ВСС</c:v>
                  </c:pt>
                  <c:pt idx="6">
                    <c:v>МС</c:v>
                  </c:pt>
                  <c:pt idx="7">
                    <c:v>МР</c:v>
                  </c:pt>
                  <c:pt idx="8">
                    <c:v>ДР</c:v>
                  </c:pt>
                </c:lvl>
                <c:lvl>
                  <c:pt idx="0">
                    <c:v>ШКОЛСКА СПРЕМА РОДИТЕЉА</c:v>
                  </c:pt>
                </c:lvl>
              </c:multiLvlStrCache>
            </c:multiLvlStrRef>
          </c:cat>
          <c:val>
            <c:numRef>
              <c:f>analiza!$R$4:$Z$4</c:f>
              <c:numCache>
                <c:formatCode>General</c:formatCode>
                <c:ptCount val="9"/>
                <c:pt idx="0">
                  <c:v>167</c:v>
                </c:pt>
                <c:pt idx="1">
                  <c:v>111</c:v>
                </c:pt>
                <c:pt idx="2">
                  <c:v>96</c:v>
                </c:pt>
                <c:pt idx="3">
                  <c:v>2065</c:v>
                </c:pt>
                <c:pt idx="4">
                  <c:v>116</c:v>
                </c:pt>
                <c:pt idx="5">
                  <c:v>404</c:v>
                </c:pt>
                <c:pt idx="7">
                  <c:v>15</c:v>
                </c:pt>
                <c:pt idx="8">
                  <c:v>3</c:v>
                </c:pt>
              </c:numCache>
            </c:numRef>
          </c:val>
        </c:ser>
        <c:shape val="box"/>
        <c:axId val="63883136"/>
        <c:axId val="63884672"/>
        <c:axId val="0"/>
      </c:bar3DChart>
      <c:catAx>
        <c:axId val="63883136"/>
        <c:scaling>
          <c:orientation val="minMax"/>
        </c:scaling>
        <c:axPos val="b"/>
        <c:tickLblPos val="nextTo"/>
        <c:crossAx val="63884672"/>
        <c:crosses val="autoZero"/>
        <c:auto val="1"/>
        <c:lblAlgn val="ctr"/>
        <c:lblOffset val="100"/>
      </c:catAx>
      <c:valAx>
        <c:axId val="63884672"/>
        <c:scaling>
          <c:orientation val="minMax"/>
        </c:scaling>
        <c:axPos val="l"/>
        <c:majorGridlines/>
        <c:numFmt formatCode="General" sourceLinked="1"/>
        <c:tickLblPos val="nextTo"/>
        <c:crossAx val="63883136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7.1573303337082866E-2"/>
          <c:y val="3.5071952212869982E-2"/>
          <c:w val="0.92842669666291711"/>
          <c:h val="0.41558250783168255"/>
        </c:manualLayout>
      </c:layout>
      <c:bar3DChart>
        <c:barDir val="col"/>
        <c:grouping val="clustered"/>
        <c:ser>
          <c:idx val="0"/>
          <c:order val="0"/>
          <c:cat>
            <c:multiLvlStrRef>
              <c:f>analiza!$AA$2:$AE$3</c:f>
              <c:multiLvlStrCache>
                <c:ptCount val="5"/>
                <c:lvl>
                  <c:pt idx="0">
                    <c:v>ЈЕДАН ЗАПОСЛЕН</c:v>
                  </c:pt>
                  <c:pt idx="1">
                    <c:v>ЈЕДАН НЕЗАПОСЛЕН</c:v>
                  </c:pt>
                  <c:pt idx="2">
                    <c:v>ОБА НЕЗАПОСЛЕНА</c:v>
                  </c:pt>
                  <c:pt idx="3">
                    <c:v>ОБА ЗАПОСЛЕНА</c:v>
                  </c:pt>
                  <c:pt idx="4">
                    <c:v>ПЕНЗИОНЕРИ</c:v>
                  </c:pt>
                </c:lvl>
                <c:lvl>
                  <c:pt idx="0">
                    <c:v>ЗАПОСЛЕНОСТ РОДИТЕЉА</c:v>
                  </c:pt>
                </c:lvl>
              </c:multiLvlStrCache>
            </c:multiLvlStrRef>
          </c:cat>
          <c:val>
            <c:numRef>
              <c:f>analiza!$AA$4:$AE$4</c:f>
              <c:numCache>
                <c:formatCode>General</c:formatCode>
                <c:ptCount val="5"/>
                <c:pt idx="0">
                  <c:v>877</c:v>
                </c:pt>
                <c:pt idx="1">
                  <c:v>558</c:v>
                </c:pt>
                <c:pt idx="2">
                  <c:v>448</c:v>
                </c:pt>
                <c:pt idx="3">
                  <c:v>865</c:v>
                </c:pt>
                <c:pt idx="4">
                  <c:v>10</c:v>
                </c:pt>
              </c:numCache>
            </c:numRef>
          </c:val>
        </c:ser>
        <c:shape val="box"/>
        <c:axId val="65239296"/>
        <c:axId val="65241088"/>
        <c:axId val="0"/>
      </c:bar3DChart>
      <c:catAx>
        <c:axId val="65239296"/>
        <c:scaling>
          <c:orientation val="minMax"/>
        </c:scaling>
        <c:axPos val="b"/>
        <c:tickLblPos val="nextTo"/>
        <c:crossAx val="65241088"/>
        <c:crosses val="autoZero"/>
        <c:auto val="1"/>
        <c:lblAlgn val="ctr"/>
        <c:lblOffset val="100"/>
      </c:catAx>
      <c:valAx>
        <c:axId val="65241088"/>
        <c:scaling>
          <c:orientation val="minMax"/>
        </c:scaling>
        <c:axPos val="l"/>
        <c:majorGridlines/>
        <c:numFmt formatCode="General" sourceLinked="1"/>
        <c:tickLblPos val="nextTo"/>
        <c:crossAx val="6523929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</c:chart>
  <c:spPr>
    <a:gradFill rotWithShape="1">
      <a:gsLst>
        <a:gs pos="0">
          <a:schemeClr val="accent4">
            <a:tint val="70000"/>
            <a:satMod val="130000"/>
          </a:schemeClr>
        </a:gs>
        <a:gs pos="43000">
          <a:schemeClr val="accent4">
            <a:tint val="44000"/>
            <a:satMod val="165000"/>
          </a:schemeClr>
        </a:gs>
        <a:gs pos="93000">
          <a:schemeClr val="accent4">
            <a:tint val="15000"/>
            <a:satMod val="165000"/>
          </a:schemeClr>
        </a:gs>
        <a:gs pos="100000">
          <a:schemeClr val="accent4">
            <a:tint val="5000"/>
            <a:satMod val="250000"/>
          </a:schemeClr>
        </a:gs>
      </a:gsLst>
      <a:path path="circle">
        <a:fillToRect l="50000" t="130000" r="50000" b="-30000"/>
      </a:path>
    </a:gradFill>
    <a:ln w="9525" cap="flat" cmpd="sng" algn="ctr">
      <a:solidFill>
        <a:schemeClr val="accent4">
          <a:shade val="50000"/>
          <a:satMod val="103000"/>
        </a:schemeClr>
      </a:solidFill>
      <a:prstDash val="solid"/>
    </a:ln>
    <a:effectLst>
      <a:outerShdw blurRad="57150" dist="38100" dir="5400000" algn="ctr" rotWithShape="0">
        <a:schemeClr val="accent4">
          <a:shade val="9000"/>
          <a:satMod val="105000"/>
          <a:alpha val="48000"/>
        </a:scheme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8.4701098217985965E-2"/>
          <c:y val="5.6073331742623106E-2"/>
          <c:w val="0.90725801320289545"/>
          <c:h val="0.39353137675972338"/>
        </c:manualLayout>
      </c:layout>
      <c:bar3DChart>
        <c:barDir val="col"/>
        <c:grouping val="clustered"/>
        <c:ser>
          <c:idx val="0"/>
          <c:order val="0"/>
          <c:cat>
            <c:multiLvlStrRef>
              <c:f>analiza!$AF$2:$AK$3</c:f>
              <c:multiLvlStrCache>
                <c:ptCount val="6"/>
                <c:lvl>
                  <c:pt idx="0">
                    <c:v>БЕЗ 1 РОДИТЕЉА</c:v>
                  </c:pt>
                  <c:pt idx="1">
                    <c:v>БЕЗ ОБА РОДИТЕЉА</c:v>
                  </c:pt>
                  <c:pt idx="2">
                    <c:v>ИНВАЛИДИ</c:v>
                  </c:pt>
                  <c:pt idx="3">
                    <c:v>РАЗВЕДЕНИ</c:v>
                  </c:pt>
                  <c:pt idx="4">
                    <c:v>ВАНБРАЧНА ЗАЈЕДНИЦА</c:v>
                  </c:pt>
                  <c:pt idx="5">
                    <c:v>СТАРАТЕЉСТВО</c:v>
                  </c:pt>
                </c:lvl>
                <c:lvl>
                  <c:pt idx="0">
                    <c:v>СОЦИО -СТРУКТУРА ПОРОДИЦЕ</c:v>
                  </c:pt>
                </c:lvl>
              </c:multiLvlStrCache>
            </c:multiLvlStrRef>
          </c:cat>
          <c:val>
            <c:numRef>
              <c:f>analiza!$AF$4:$AK$4</c:f>
              <c:numCache>
                <c:formatCode>General</c:formatCode>
                <c:ptCount val="6"/>
                <c:pt idx="0">
                  <c:v>14</c:v>
                </c:pt>
                <c:pt idx="1">
                  <c:v>1</c:v>
                </c:pt>
                <c:pt idx="2">
                  <c:v>20</c:v>
                </c:pt>
                <c:pt idx="3">
                  <c:v>32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hape val="box"/>
        <c:axId val="66459904"/>
        <c:axId val="66478080"/>
        <c:axId val="0"/>
      </c:bar3DChart>
      <c:catAx>
        <c:axId val="664599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6478080"/>
        <c:crosses val="autoZero"/>
        <c:auto val="1"/>
        <c:lblAlgn val="ctr"/>
        <c:lblOffset val="100"/>
      </c:catAx>
      <c:valAx>
        <c:axId val="66478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645990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cat>
            <c:multiLvlStrRef>
              <c:f>analiza!$AT$2:$AU$3</c:f>
              <c:multiLvlStrCache>
                <c:ptCount val="2"/>
                <c:lvl>
                  <c:pt idx="0">
                    <c:v>ДА</c:v>
                  </c:pt>
                  <c:pt idx="1">
                    <c:v>НЕ</c:v>
                  </c:pt>
                </c:lvl>
                <c:lvl>
                  <c:pt idx="0">
                    <c:v>ПРЕДШКОЛСКУ УСТАНОВУ ПОХАЂАЛИ</c:v>
                  </c:pt>
                </c:lvl>
              </c:multiLvlStrCache>
            </c:multiLvlStrRef>
          </c:cat>
          <c:val>
            <c:numRef>
              <c:f>analiza!$AT$4:$AU$4</c:f>
              <c:numCache>
                <c:formatCode>General</c:formatCode>
                <c:ptCount val="2"/>
                <c:pt idx="0">
                  <c:v>1161</c:v>
                </c:pt>
                <c:pt idx="1">
                  <c:v>229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297353455818106"/>
          <c:y val="0.13773731408573936"/>
          <c:w val="0.35035979877515327"/>
          <c:h val="0.55785870516185476"/>
        </c:manualLayout>
      </c:layout>
    </c:legend>
    <c:plotVisOnly val="1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multiLvlStrRef>
              <c:f>analiza!$AL$2:$AS$3</c:f>
              <c:multiLvlStrCache>
                <c:ptCount val="8"/>
                <c:lvl>
                  <c:pt idx="0">
                    <c:v>Сметње вида</c:v>
                  </c:pt>
                  <c:pt idx="1">
                    <c:v>Сметње слуха</c:v>
                  </c:pt>
                  <c:pt idx="2">
                    <c:v>Сметње говора, гласа језика</c:v>
                  </c:pt>
                  <c:pt idx="3">
                    <c:v>Менталне</c:v>
                  </c:pt>
                  <c:pt idx="4">
                    <c:v>Тјелесне тешкоће</c:v>
                  </c:pt>
                  <c:pt idx="5">
                    <c:v>Социјалне тешкоће-интровертност</c:v>
                  </c:pt>
                  <c:pt idx="6">
                    <c:v>Комбиноване сметње</c:v>
                  </c:pt>
                  <c:pt idx="7">
                    <c:v>Здравствене тешкоће</c:v>
                  </c:pt>
                </c:lvl>
                <c:lvl>
                  <c:pt idx="0">
                    <c:v>СМЕТЊЕ КОЈЕ СУ УТВРЂЕНЕ КОД ДЈЕЦЕ ПРИЛИКОМ ТЕСТИРАЊА</c:v>
                  </c:pt>
                </c:lvl>
              </c:multiLvlStrCache>
            </c:multiLvlStrRef>
          </c:cat>
          <c:val>
            <c:numRef>
              <c:f>analiza!$AL$4:$AS$4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155</c:v>
                </c:pt>
                <c:pt idx="3">
                  <c:v>5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  <c:pt idx="7">
                  <c:v>17</c:v>
                </c:pt>
              </c:numCache>
            </c:numRef>
          </c:val>
        </c:ser>
        <c:shape val="box"/>
        <c:axId val="66513920"/>
        <c:axId val="66601728"/>
        <c:axId val="0"/>
      </c:bar3DChart>
      <c:catAx>
        <c:axId val="66513920"/>
        <c:scaling>
          <c:orientation val="minMax"/>
        </c:scaling>
        <c:axPos val="b"/>
        <c:tickLblPos val="nextTo"/>
        <c:crossAx val="66601728"/>
        <c:crosses val="autoZero"/>
        <c:auto val="1"/>
        <c:lblAlgn val="ctr"/>
        <c:lblOffset val="100"/>
      </c:catAx>
      <c:valAx>
        <c:axId val="66601728"/>
        <c:scaling>
          <c:orientation val="minMax"/>
        </c:scaling>
        <c:axPos val="l"/>
        <c:majorGridlines/>
        <c:numFmt formatCode="General" sourceLinked="1"/>
        <c:tickLblPos val="nextTo"/>
        <c:crossAx val="66513920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4.496062992125989E-2"/>
          <c:y val="5.1400554097404488E-2"/>
          <c:w val="0.95503937007874051"/>
          <c:h val="0.44714435695538041"/>
        </c:manualLayout>
      </c:layout>
      <c:bar3DChart>
        <c:barDir val="col"/>
        <c:grouping val="clustered"/>
        <c:ser>
          <c:idx val="0"/>
          <c:order val="0"/>
          <c:cat>
            <c:multiLvlStrRef>
              <c:f>analiza!$AV$2:$AX$3</c:f>
              <c:multiLvlStrCache>
                <c:ptCount val="3"/>
                <c:lvl>
                  <c:pt idx="0">
                    <c:v>Има</c:v>
                  </c:pt>
                  <c:pt idx="1">
                    <c:v>Процесу току</c:v>
                  </c:pt>
                  <c:pt idx="2">
                    <c:v>Препоручено школовање у установи за дјецу са пп</c:v>
                  </c:pt>
                </c:lvl>
                <c:lvl>
                  <c:pt idx="0">
                    <c:v>МИШЉЕЊЕ Центра за социјални рад</c:v>
                  </c:pt>
                </c:lvl>
              </c:multiLvlStrCache>
            </c:multiLvlStrRef>
          </c:cat>
          <c:val>
            <c:numRef>
              <c:f>analiza!$AV$4:$AX$4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shape val="box"/>
        <c:axId val="66634496"/>
        <c:axId val="66636032"/>
        <c:axId val="0"/>
      </c:bar3DChart>
      <c:catAx>
        <c:axId val="666344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6636032"/>
        <c:crosses val="autoZero"/>
        <c:auto val="1"/>
        <c:lblAlgn val="ctr"/>
        <c:lblOffset val="100"/>
      </c:catAx>
      <c:valAx>
        <c:axId val="66636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6663449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4EAD1-0AB2-4A4F-B901-49B2C2F25A3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FEAD98-DE1F-46EA-A71D-175480C334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АНАЛИЗА  УПИСA ДЈЕЦЕ У ПРВИ РАЗРЕД  ЗА ШКОЛСКУ 2013/2014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ГОДИНУ НА ПОДР</a:t>
            </a:r>
            <a:r>
              <a:rPr lang="sr-Cyrl-RS" i="1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ЧЈУ ПК ФОЧА</a:t>
            </a:r>
            <a:r>
              <a:rPr lang="en-US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79701" y="5562600"/>
            <a:ext cx="583332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Инспектор-просвјетни савјетник за разредну наставу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Мр Слађана Вилотић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4724400"/>
          <a:ext cx="1905000" cy="1447800"/>
        </p:xfrm>
        <a:graphic>
          <a:graphicData uri="http://schemas.openxmlformats.org/presentationml/2006/ole">
            <p:oleObj spid="_x0000_s1029" name="Document" showAsIcon="1" r:id="rId3" imgW="914400" imgH="771480" progId="Word.Document.8">
              <p:embed/>
            </p:oleObj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09600" y="5410200"/>
            <a:ext cx="2133600" cy="838200"/>
          </a:xfrm>
          <a:prstGeom prst="wedgeRoundRectCallout">
            <a:avLst>
              <a:gd name="adj1" fmla="val 2352"/>
              <a:gd name="adj2" fmla="val -8593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МОДЕЛ ИЗВЈЕШТАЈА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sr-Cyrl-CS" dirty="0" smtClean="0">
                <a:solidFill>
                  <a:schemeClr val="bg1"/>
                </a:solidFill>
                <a:cs typeface="Arial" pitchFamily="34" charset="0"/>
              </a:rPr>
              <a:t>На основу графикоана 4 видимо да је од укупно 1544 дјеце њих 1161 или 75,19% похађало неки вид предшколског образовања, 229 или 14,83% није, док за 154 или 9,98% дјеце недостају подаци.</a:t>
            </a:r>
            <a:endParaRPr lang="en-US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000" dirty="0">
                <a:solidFill>
                  <a:schemeClr val="bg1"/>
                </a:solidFill>
              </a:rPr>
              <a:t>Графикон  4. Похађање предшколске установе од стране дјеце дорасле за упис у школу шк</a:t>
            </a:r>
            <a:r>
              <a:rPr lang="ru-RU" sz="2000" dirty="0">
                <a:solidFill>
                  <a:schemeClr val="bg1"/>
                </a:solidFill>
              </a:rPr>
              <a:t>. 2013/14.</a:t>
            </a:r>
            <a:r>
              <a:rPr lang="sr-Cyrl-CS" sz="2000" dirty="0">
                <a:solidFill>
                  <a:schemeClr val="bg1"/>
                </a:solidFill>
              </a:rPr>
              <a:t> године.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sr-Cyrl-CS" sz="28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Похађање предшколске установе од стране дјеце дорасле за упис у школу шк</a:t>
            </a:r>
            <a:r>
              <a:rPr lang="ru-RU" sz="28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. 2013/14.</a:t>
            </a:r>
            <a:r>
              <a:rPr lang="sr-Cyrl-CS" sz="28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</a:t>
            </a:r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године</a:t>
            </a:r>
            <a:endParaRPr lang="en-US" sz="28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048000" y="2667000"/>
          <a:ext cx="3810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r-Cyrl-C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Примјењивани тестови приликом тестирања дозрелости дјеце за упис у први разред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77200" cy="1752600"/>
          </a:xfrm>
        </p:spPr>
        <p:txBody>
          <a:bodyPr>
            <a:noAutofit/>
          </a:bodyPr>
          <a:lstStyle/>
          <a:p>
            <a:pPr algn="l"/>
            <a:r>
              <a:rPr lang="sr-Cyrl-CS" sz="2400" dirty="0" smtClean="0">
                <a:solidFill>
                  <a:schemeClr val="bg1"/>
                </a:solidFill>
              </a:rPr>
              <a:t>На основу извршених увида у примјењиване тестове приликом тестирања дозрелости дјеце за упис у први разред, евидентно је да се по школама примјењује 40 различитих тестова и субтестова.  </a:t>
            </a:r>
          </a:p>
          <a:p>
            <a:pPr algn="l"/>
            <a:endParaRPr lang="sr-Cyrl-CS" sz="2400" dirty="0" smtClean="0">
              <a:solidFill>
                <a:schemeClr val="bg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bg1"/>
                </a:solidFill>
              </a:rPr>
              <a:t> У наставку ћемо неселективно набројати примјењиване тестове и субтестове, бројеви у заградама представљају број школа које су их примјењивале: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610600" cy="6096000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sr-Cyrl-CS" sz="8000" b="1" dirty="0" smtClean="0">
                <a:solidFill>
                  <a:schemeClr val="bg1"/>
                </a:solidFill>
                <a:cs typeface="Times New Roman" pitchFamily="18" charset="0"/>
              </a:rPr>
              <a:t>Инструментариј за упис  дјеце у први разред (1): </a:t>
            </a:r>
            <a:r>
              <a:rPr lang="sr-Cyrl-CS" sz="8000" dirty="0" smtClean="0">
                <a:solidFill>
                  <a:schemeClr val="bg1"/>
                </a:solidFill>
                <a:cs typeface="Times New Roman" pitchFamily="18" charset="0"/>
              </a:rPr>
              <a:t>1.Општи подаци које дијете зна о себи (2), 2. Процјена сналажења у времену  и комуникацији (2), 3. Опажање предмета и вербално и визуелно памћење (3), 4.Способност уопштавања и логичког закључивања (2), 5. Говорно језички развој (1), 6. Математичко предзнање (2), 7. Именовање боја (3), 8. Уочавање сличности разлика (1),  9. Просторна орјентација (1) и 10. Графомоторни развој (1);</a:t>
            </a:r>
          </a:p>
          <a:p>
            <a:pPr lvl="0" algn="l"/>
            <a:endParaRPr lang="en-US" sz="80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lvl="0" algn="l"/>
            <a:r>
              <a:rPr lang="sr-Cyrl-CS" sz="8000" b="1" dirty="0" smtClean="0">
                <a:solidFill>
                  <a:schemeClr val="bg1"/>
                </a:solidFill>
                <a:cs typeface="Times New Roman" pitchFamily="18" charset="0"/>
              </a:rPr>
              <a:t>Тест способности (1):</a:t>
            </a:r>
            <a:r>
              <a:rPr lang="sr-Cyrl-CS" sz="8000" dirty="0" smtClean="0">
                <a:solidFill>
                  <a:schemeClr val="bg1"/>
                </a:solidFill>
                <a:cs typeface="Times New Roman" pitchFamily="18" charset="0"/>
              </a:rPr>
              <a:t> 1. Тест идентификације (4), 2. Тест сличности разлика (7) и 3. Тест просторне перцепције (16); </a:t>
            </a:r>
          </a:p>
          <a:p>
            <a:pPr lvl="0" algn="l"/>
            <a:endParaRPr lang="en-US" sz="80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lvl="0" algn="l"/>
            <a:r>
              <a:rPr lang="sr-Cyrl-CS" sz="8000" b="1" dirty="0" smtClean="0">
                <a:solidFill>
                  <a:schemeClr val="bg1"/>
                </a:solidFill>
                <a:cs typeface="Times New Roman" pitchFamily="18" charset="0"/>
              </a:rPr>
              <a:t>Тест зрелости за школу +, 2011 (4); 4. Тест за испитивање зрелости за полазак у школу (2); 5. Тест за 6-годишњаке (1);</a:t>
            </a:r>
            <a:r>
              <a:rPr lang="sr-Cyrl-CS" sz="8000" dirty="0" smtClean="0">
                <a:solidFill>
                  <a:schemeClr val="bg1"/>
                </a:solidFill>
                <a:cs typeface="Times New Roman" pitchFamily="18" charset="0"/>
              </a:rPr>
              <a:t> 6. </a:t>
            </a:r>
            <a:r>
              <a:rPr lang="sr-Cyrl-CS" sz="8000" b="1" dirty="0" smtClean="0">
                <a:solidFill>
                  <a:schemeClr val="bg1"/>
                </a:solidFill>
                <a:cs typeface="Times New Roman" pitchFamily="18" charset="0"/>
              </a:rPr>
              <a:t>R. Meis Kettwig-тест зрелости (2); 7. Скраћена верзија Теста ИП -1 (1); 8. Интерес за школу (1); 9. Опште предзнање</a:t>
            </a:r>
            <a:r>
              <a:rPr lang="sr-Cyrl-CS" sz="80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sr-Cyrl-CS" sz="8000" b="1" dirty="0" smtClean="0">
                <a:solidFill>
                  <a:schemeClr val="bg1"/>
                </a:solidFill>
                <a:cs typeface="Times New Roman" pitchFamily="18" charset="0"/>
              </a:rPr>
              <a:t>(1); Упитник социјалне зрелости (1); 11. Невербални тест интелигенције (1); 12. Равенове прогресивне матрице у боји (6); 13. PERDUE (1); 14. Гудинаф тест -цртеж човјека (10); 15.  Цртеж- слободан избор (1); 16. Нумерички тест (2);  17. Појмови мање-веће (1); 18. Тест оријентације у времену (1); 19. Тест артикулације (20); 20. Говорне игре /Стварност доступна шестогодишњаку (1) ; 21. Тест говорног разумијевања (2); 22. Тест оралне праксије  (1); 23.  Тест памћења ријечи (1); 24. Тест моторике (1); 25. Графички тест перцептивне организације (3); 26. Тест резоновања (2); 27.  Тест заокруживања појмова (1) и 28.  Тест непосредно памћење слика</a:t>
            </a:r>
            <a:r>
              <a:rPr lang="sr-Cyrl-CS" sz="8000" b="1" dirty="0" smtClean="0">
                <a:solidFill>
                  <a:schemeClr val="bg1"/>
                </a:solidFill>
              </a:rPr>
              <a:t> </a:t>
            </a:r>
            <a:r>
              <a:rPr lang="sr-Cyrl-CS" sz="9600" b="1" dirty="0" smtClean="0">
                <a:solidFill>
                  <a:schemeClr val="bg1"/>
                </a:solidFill>
              </a:rPr>
              <a:t>(2).</a:t>
            </a:r>
            <a:endParaRPr lang="en-US" sz="9600" dirty="0" smtClean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854696" cy="57150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6000" dirty="0" smtClean="0">
                <a:solidFill>
                  <a:schemeClr val="bg1"/>
                </a:solidFill>
              </a:rPr>
              <a:t>На основу представљених података видимо да је разноликост примјене тестова веома присутна. Највећи број школ</a:t>
            </a:r>
            <a:r>
              <a:rPr lang="sr-Cyrl-CS" sz="6000" dirty="0" smtClean="0">
                <a:solidFill>
                  <a:schemeClr val="bg1"/>
                </a:solidFill>
              </a:rPr>
              <a:t>а</a:t>
            </a:r>
            <a:r>
              <a:rPr lang="ru-RU" sz="6000" dirty="0" smtClean="0">
                <a:solidFill>
                  <a:schemeClr val="bg1"/>
                </a:solidFill>
              </a:rPr>
              <a:t> примјењује Тест артикулације, њих 20, док  се</a:t>
            </a:r>
            <a:r>
              <a:rPr lang="sr-Cyrl-CS" sz="6000" dirty="0" smtClean="0">
                <a:solidFill>
                  <a:schemeClr val="bg1"/>
                </a:solidFill>
              </a:rPr>
              <a:t> примјена </a:t>
            </a:r>
            <a:r>
              <a:rPr lang="ru-RU" sz="6000" dirty="0" smtClean="0">
                <a:solidFill>
                  <a:schemeClr val="bg1"/>
                </a:solidFill>
              </a:rPr>
              <a:t>остали</a:t>
            </a:r>
            <a:r>
              <a:rPr lang="sr-Cyrl-CS" sz="6000" dirty="0" smtClean="0">
                <a:solidFill>
                  <a:schemeClr val="bg1"/>
                </a:solidFill>
              </a:rPr>
              <a:t>х</a:t>
            </a:r>
            <a:r>
              <a:rPr lang="ru-RU" sz="6000" dirty="0" smtClean="0">
                <a:solidFill>
                  <a:schemeClr val="bg1"/>
                </a:solidFill>
              </a:rPr>
              <a:t> тестови разликују од школе до школе. Такође</a:t>
            </a:r>
            <a:r>
              <a:rPr lang="sr-Cyrl-CS" sz="6000" dirty="0" smtClean="0">
                <a:solidFill>
                  <a:schemeClr val="bg1"/>
                </a:solidFill>
              </a:rPr>
              <a:t>,</a:t>
            </a:r>
            <a:r>
              <a:rPr lang="ru-RU" sz="6000" dirty="0" smtClean="0">
                <a:solidFill>
                  <a:schemeClr val="bg1"/>
                </a:solidFill>
              </a:rPr>
              <a:t> м</a:t>
            </a:r>
            <a:r>
              <a:rPr lang="sr-Cyrl-CS" sz="6000" dirty="0" smtClean="0">
                <a:solidFill>
                  <a:schemeClr val="bg1"/>
                </a:solidFill>
              </a:rPr>
              <a:t>о</a:t>
            </a:r>
            <a:r>
              <a:rPr lang="ru-RU" sz="6000" dirty="0" smtClean="0">
                <a:solidFill>
                  <a:schemeClr val="bg1"/>
                </a:solidFill>
              </a:rPr>
              <a:t>же се примје</a:t>
            </a:r>
            <a:r>
              <a:rPr lang="sr-Cyrl-CS" sz="6000" dirty="0" smtClean="0">
                <a:solidFill>
                  <a:schemeClr val="bg1"/>
                </a:solidFill>
              </a:rPr>
              <a:t>т</a:t>
            </a:r>
            <a:r>
              <a:rPr lang="ru-RU" sz="6000" dirty="0" smtClean="0">
                <a:solidFill>
                  <a:schemeClr val="bg1"/>
                </a:solidFill>
              </a:rPr>
              <a:t>ити да се приближно исти тестови користе на нивоу о</a:t>
            </a:r>
            <a:r>
              <a:rPr lang="sr-Cyrl-CS" sz="6000" dirty="0" smtClean="0">
                <a:solidFill>
                  <a:schemeClr val="bg1"/>
                </a:solidFill>
              </a:rPr>
              <a:t>п</a:t>
            </a:r>
            <a:r>
              <a:rPr lang="ru-RU" sz="6000" dirty="0" smtClean="0">
                <a:solidFill>
                  <a:schemeClr val="bg1"/>
                </a:solidFill>
              </a:rPr>
              <a:t>штине или одређене регије ал</a:t>
            </a:r>
            <a:r>
              <a:rPr lang="sr-Cyrl-CS" sz="6000" dirty="0" smtClean="0">
                <a:solidFill>
                  <a:schemeClr val="bg1"/>
                </a:solidFill>
              </a:rPr>
              <a:t>и </a:t>
            </a:r>
            <a:r>
              <a:rPr lang="ru-RU" sz="6000" dirty="0" smtClean="0">
                <a:solidFill>
                  <a:schemeClr val="bg1"/>
                </a:solidFill>
              </a:rPr>
              <a:t>ни то није у комплету већ само поједини тестови. </a:t>
            </a:r>
          </a:p>
          <a:p>
            <a:pPr algn="just"/>
            <a:endParaRPr lang="ru-RU" sz="6000" dirty="0" smtClean="0">
              <a:solidFill>
                <a:schemeClr val="bg1"/>
              </a:solidFill>
            </a:endParaRPr>
          </a:p>
          <a:p>
            <a:pPr algn="just"/>
            <a:r>
              <a:rPr lang="sr-Cyrl-CS" sz="6000" dirty="0" smtClean="0">
                <a:solidFill>
                  <a:schemeClr val="bg1"/>
                </a:solidFill>
              </a:rPr>
              <a:t> Примјетна је значајна разлика у броју примјењиваних тестова од школе до школе, па тако се у одређеној школи примјењују 2 а у некој другој чак 10 различитих тестова. </a:t>
            </a:r>
          </a:p>
          <a:p>
            <a:pPr algn="just"/>
            <a:endParaRPr lang="sr-Cyrl-CS" sz="6000" b="1" dirty="0" smtClean="0">
              <a:solidFill>
                <a:schemeClr val="bg1"/>
              </a:solidFill>
            </a:endParaRPr>
          </a:p>
          <a:p>
            <a:pPr algn="just"/>
            <a:r>
              <a:rPr lang="sr-Cyrl-CS" sz="6000" b="1" dirty="0" smtClean="0">
                <a:solidFill>
                  <a:schemeClr val="bg1"/>
                </a:solidFill>
              </a:rPr>
              <a:t>Намеће се питање поузданости добијених података и колико се води рачуна о свеукупном оптерећењу ученика, објективној пажњи и концентрацији дјеце приликом тестирања</a:t>
            </a:r>
            <a:r>
              <a:rPr lang="sr-Cyrl-CS" sz="5100" b="1" dirty="0" smtClean="0">
                <a:solidFill>
                  <a:schemeClr val="bg1"/>
                </a:solidFill>
              </a:rPr>
              <a:t>.</a:t>
            </a:r>
            <a:endParaRPr lang="en-US" sz="51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100" dirty="0" smtClean="0"/>
              <a:t> </a:t>
            </a:r>
            <a:r>
              <a:rPr lang="sr-Cyrl-CS" sz="3100" dirty="0" smtClean="0">
                <a:solidFill>
                  <a:srgbClr val="FFFF00"/>
                </a:solidFill>
              </a:rPr>
              <a:t>Утврђене сметње код дјеце приликом тестирања за полазак у први разред шк.2013/14. године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20574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sr-Cyrl-C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r-Cyrl-CS" sz="3400" dirty="0" smtClean="0">
                <a:solidFill>
                  <a:schemeClr val="bg1"/>
                </a:solidFill>
                <a:cs typeface="Arial" pitchFamily="34" charset="0"/>
              </a:rPr>
              <a:t>На основу Графикона 5</a:t>
            </a:r>
            <a:r>
              <a:rPr lang="en-US" sz="34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sr-Cyrl-CS" sz="3400" dirty="0" smtClean="0">
                <a:solidFill>
                  <a:schemeClr val="bg1"/>
                </a:solidFill>
                <a:cs typeface="Arial" pitchFamily="34" charset="0"/>
              </a:rPr>
              <a:t> видимо да је приликом тестирања идентификовано да су код дјеце присутне сљедеће развојне сметње: говора, глас, језика  (155 или 10,4% дјеце), затим, здравствене  (17 или 1,10%), тјелесне (6 или 0,39%), са сметњама вида (6 или 0,39%), менталне (5 или 0,32%), комбиноване (2 или 0,13%), са сметњама слуха (1 или 0,64% ), као и са интроверзијом (1 или 0,64% ).</a:t>
            </a:r>
          </a:p>
          <a:p>
            <a:pPr algn="just"/>
            <a:r>
              <a:rPr lang="sr-Cyrl-CS" sz="34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</a:p>
          <a:p>
            <a:pPr algn="just"/>
            <a:r>
              <a:rPr lang="sr-Cyrl-CS" sz="3400" dirty="0" smtClean="0">
                <a:solidFill>
                  <a:schemeClr val="bg1"/>
                </a:solidFill>
                <a:cs typeface="Arial" pitchFamily="34" charset="0"/>
              </a:rPr>
              <a:t>	Можемо закључити да је укупно идентификовано и пријављено 193 или 12,5% дјеце са различитим развојним сметњама.</a:t>
            </a:r>
            <a:endParaRPr lang="en-US" sz="3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066800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Графикон 5. Утврђене сметње код дјеце приликом тестирања за полазак у први разред шк.2013/14. године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828800" y="1752600"/>
          <a:ext cx="5562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610600" cy="3048000"/>
          </a:xfrm>
        </p:spPr>
        <p:txBody>
          <a:bodyPr>
            <a:normAutofit/>
          </a:bodyPr>
          <a:lstStyle/>
          <a:p>
            <a:pPr algn="just"/>
            <a:r>
              <a:rPr lang="sr-Cyrl-CS" sz="3100" dirty="0" smtClean="0"/>
              <a:t>	</a:t>
            </a:r>
            <a:r>
              <a:rPr lang="sr-Cyrl-CS" sz="1900" dirty="0" smtClean="0">
                <a:solidFill>
                  <a:schemeClr val="bg1"/>
                </a:solidFill>
                <a:cs typeface="Arial" pitchFamily="34" charset="0"/>
              </a:rPr>
              <a:t>На основу Графикона 6. видимо да 3 или 0,19% дјеце посједује Мишљење Центра за социјални рад о њиховој психо-физичкој способности, док је за њих 6 или 0,39% процес утврђивања у току. За 3 или 0,19% дјеце предложено је школовање у установама за дјецу са посебним потребама.  </a:t>
            </a:r>
            <a:endParaRPr lang="en-US" sz="19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sr-Cyrl-CS" sz="19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sr-Cyrl-CS" sz="1900" b="1" dirty="0" smtClean="0">
                <a:solidFill>
                  <a:schemeClr val="bg1"/>
                </a:solidFill>
                <a:cs typeface="Arial" pitchFamily="34" charset="0"/>
              </a:rPr>
              <a:t>Неопходно је нагласити да један број школа није доставио податке о евентуалним сметњама у развоју дјеце пристигле за упис у први разред основне школе што се код њих понавља већ извјестан период и у подацима који се достављају у оквиру ГПРШ.</a:t>
            </a:r>
            <a:endParaRPr lang="en-US" sz="1900" b="1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1"/>
            <a:ext cx="883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sr-Cyrl-CS" sz="28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Мишљење </a:t>
            </a:r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Центра </a:t>
            </a:r>
            <a:r>
              <a:rPr lang="sr-Cyrl-CS" sz="2800" b="1" dirty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за социјални рад о психо-физичким способностима дјеце дорасле за полазак у први разред шк.2013/14. године</a:t>
            </a:r>
            <a:endParaRPr lang="en-US" sz="2800" b="1" dirty="0"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4478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Графикон 6. Мишљење Центра за социјални рад о психо-физичким способностима дјеце дорасле за полазак у први разред шк.2013/14. године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981200" y="2209800"/>
          <a:ext cx="5029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FF00"/>
                </a:solidFill>
              </a:rPr>
              <a:t>ОПШТИ ЗАКЉУЧАК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854696" cy="5410200"/>
          </a:xfrm>
        </p:spPr>
        <p:txBody>
          <a:bodyPr>
            <a:noAutofit/>
          </a:bodyPr>
          <a:lstStyle/>
          <a:p>
            <a:pPr algn="just"/>
            <a:r>
              <a:rPr lang="sr-Cyrl-CS" sz="2400" b="1" dirty="0" smtClean="0"/>
              <a:t>	</a:t>
            </a:r>
            <a:r>
              <a:rPr lang="sr-Cyrl-CS" sz="2400" b="1" dirty="0" smtClean="0">
                <a:solidFill>
                  <a:srgbClr val="FFFF00"/>
                </a:solidFill>
              </a:rPr>
              <a:t>На основу претходно изложених резултата истраивања и поједначних закључака намеће се општи закључак - да је неопходно израдити званични Инструментариј за упис дјеце у први  разред са јасним  упутсвом. </a:t>
            </a:r>
          </a:p>
          <a:p>
            <a:pPr algn="just"/>
            <a:r>
              <a:rPr lang="sr-Cyrl-CS" sz="2400" b="1" dirty="0" smtClean="0">
                <a:solidFill>
                  <a:srgbClr val="FFFF00"/>
                </a:solidFill>
              </a:rPr>
              <a:t>	Израда инструментарија, од старне РПЗ-а, би стручним лицима у школама  умногоме олакшала посао а то би имплицирало оптимално социјално, емоцијонално  и психолошко оптерећење дјеце и осигурало поузданије и комплетније резултате тестирања, равноправно формирање одјељења а потом и ораганизовање и реализовање васпитно-образобног рада у складу са индивидуалним спсобностима, могућностима и потребама дјеце.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0"/>
            <a:ext cx="785164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44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ЦИЉ</a:t>
            </a:r>
            <a:endParaRPr kumimoji="0" lang="en-US" sz="44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305800" cy="1295400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chemeClr val="bg1"/>
                </a:solidFill>
              </a:rPr>
              <a:t>анализе уписа дјеце у први разред је</a:t>
            </a:r>
            <a:r>
              <a:rPr lang="sr-Cyrl-CS" b="1" dirty="0" smtClean="0">
                <a:solidFill>
                  <a:schemeClr val="bg1"/>
                </a:solidFill>
              </a:rPr>
              <a:t> утврђивање чињеничног стања у организацији и реализацији уписа дјеце у први разред  у цјелини</a:t>
            </a:r>
            <a:r>
              <a:rPr lang="sr-Cyrl-C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81400" y="2895600"/>
            <a:ext cx="1953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62000" y="3429000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cs typeface="Times New Roman" pitchFamily="18" charset="0"/>
              </a:rPr>
              <a:t>анализе се односи на утврђивање: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cs typeface="Times New Roman" pitchFamily="18" charset="0"/>
              </a:rPr>
              <a:t>уписне процедуре;  броја уписаних ученика и у складу са тим формираних одјељења;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cs typeface="Times New Roman" pitchFamily="18" charset="0"/>
              </a:rPr>
              <a:t> социјалне структуре породица; примијењиваних тестова и у складу са тим утврђених психо-физичких способности код  дјеце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534400" cy="3962400"/>
          </a:xfrm>
        </p:spPr>
        <p:txBody>
          <a:bodyPr>
            <a:normAutofit fontScale="90000"/>
          </a:bodyPr>
          <a:lstStyle/>
          <a:p>
            <a:pPr algn="just"/>
            <a:r>
              <a:rPr lang="sr-Cyrl-CS" sz="4000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У складу са постављеним циљем и предметом истраживања, </a:t>
            </a:r>
            <a:r>
              <a:rPr lang="en-US" sz="4000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a</a:t>
            </a:r>
            <a:r>
              <a:rPr lang="ru-RU" sz="4000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 </a:t>
            </a:r>
            <a:r>
              <a:rPr lang="sr-Cyrl-CS" sz="4000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на основу прикупљених</a:t>
            </a:r>
            <a:r>
              <a:rPr lang="sr-Cyrl-CS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Извјештаја о извршеном упису дјеце у први разред  за школску 2013/2014.  годину који је доставило 27 основних школа из 18 општина са подручја ПК Фоча</a:t>
            </a:r>
            <a:r>
              <a:rPr lang="sr-Cyrl-CS" sz="40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, </a:t>
            </a:r>
            <a:r>
              <a:rPr lang="sr-Cyrl-CS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формирана је база података и извршена наративна анализа</a:t>
            </a:r>
            <a:r>
              <a:rPr lang="sr-Cyrl-CS" sz="4000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.</a:t>
            </a:r>
            <a:r>
              <a:rPr lang="en-US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endParaRPr lang="en-US" b="0" dirty="0">
              <a:solidFill>
                <a:schemeClr val="bg1"/>
              </a:solidFill>
              <a:effectLst/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38200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РЕЗУЛТАТИ ИСТРАЖИВАЊА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696" cy="38862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У складу са чланом 54</a:t>
            </a:r>
            <a:r>
              <a:rPr lang="sr-Latn-CS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Закона о основном образовању и васпитању „Службени гласник Републике Српске“, број 74/08, 71/09, 104/11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, у предвиђеном законском року,</a:t>
            </a:r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извршен је упис дјеце у први разред.</a:t>
            </a:r>
          </a:p>
          <a:p>
            <a:pPr algn="l"/>
            <a:endParaRPr lang="sr-Cyrl-CS" dirty="0" smtClean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sr-Cyrl-CS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Прописно су именоване </a:t>
            </a:r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Комисиј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е</a:t>
            </a:r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за упис дјеце у први разред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 саставу: стручни сарадници (педагог, психолог или дефектолог, у зваисности од школе до школе) и наставници разредне наставе. </a:t>
            </a:r>
            <a:endParaRPr lang="en-US" dirty="0" smtClean="0">
              <a:solidFill>
                <a:schemeClr val="bg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dirty="0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90800" y="1828800"/>
            <a:ext cx="4087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</a:rPr>
              <a:t>УПИСНА ПРОЦЕДУРА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44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Подаци о уписаној дјеци у први разред шк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2013/14.</a:t>
            </a:r>
            <a:r>
              <a:rPr lang="sr-Cyrl-CS" sz="44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године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854696" cy="1752600"/>
          </a:xfrm>
        </p:spPr>
        <p:txBody>
          <a:bodyPr/>
          <a:lstStyle/>
          <a:p>
            <a:pPr algn="l"/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Табела 1. Подаци о уписаној дјеци у први разред шк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2013/14.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године. 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743200"/>
          <a:ext cx="8414749" cy="145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80"/>
                <a:gridCol w="680271"/>
                <a:gridCol w="680271"/>
                <a:gridCol w="472579"/>
                <a:gridCol w="685800"/>
                <a:gridCol w="443548"/>
                <a:gridCol w="443548"/>
                <a:gridCol w="461712"/>
                <a:gridCol w="680271"/>
                <a:gridCol w="540385"/>
                <a:gridCol w="680271"/>
                <a:gridCol w="680271"/>
                <a:gridCol w="680271"/>
                <a:gridCol w="680271"/>
              </a:tblGrid>
              <a:tr h="67555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МАТИЧНА</a:t>
                      </a:r>
                      <a:endParaRPr lang="en-US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ПОДРУЧНЕ</a:t>
                      </a:r>
                      <a:endParaRPr lang="en-US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БРОЈ УЧЕНИКА</a:t>
                      </a:r>
                      <a:endParaRPr lang="en-US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БРОЈ ОДЈЕЉЕЊА</a:t>
                      </a:r>
                      <a:endParaRPr lang="en-US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ГОДИШТЕ ДЈЕЦЕ</a:t>
                      </a:r>
                      <a:endParaRPr lang="en-US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Σ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Σ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Σ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МШ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Σ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2006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2007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  <a:tr h="437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690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675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1365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101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78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179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791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53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1544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36.41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101.41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264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1227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4387334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основу Табеле 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видимо да је на  подручју ПК Фоча  у први разред за шк. 2013/14. годину уписано 1544 дјеце, од тога њих 1227 или 79,47% је 2007. а 264 или 17,10% 2006. годиште.</a:t>
            </a:r>
            <a:r>
              <a:rPr kumimoji="0" lang="sr-Cyrl-C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а 53 или 3,43% дјеце нису достављени подаци.</a:t>
            </a: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534400" cy="5943600"/>
          </a:xfrm>
        </p:spPr>
        <p:txBody>
          <a:bodyPr>
            <a:noAutofit/>
          </a:bodyPr>
          <a:lstStyle/>
          <a:p>
            <a:pPr algn="l"/>
            <a:r>
              <a:rPr lang="sr-Cyrl-CS" sz="2400" b="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Од 1544 уписаних ученика њих 1365 или 88,41% је уписано у матичне школе а 179 или 11,59% у подручне школе или одјељења. </a:t>
            </a:r>
            <a:b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	Уписани ученици су распоређени у 101,41 одјељење, од чега је 65 чистих и 36,41 комбиновабих одјељења). </a:t>
            </a:r>
            <a:b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	У односу на податке из претходне школске године број ученика је опао за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7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60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%. </a:t>
            </a:r>
            <a:b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	Напомињемо да подаци нису коначни из разлога што један број школа није доставио потпуне податке и што су измјене могуће до почетка школске године. 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	Након ажурирања базе података броја ученика у 1. разреду у шк. 2013/14.  утврђено је да је у првом разреду укупно 1559 ученика (у МШ- 1452, У ПШ-107, У ОДПП-0). </a:t>
            </a:r>
            <a:b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Дакле, више их је за 15 у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односу на податке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са уписа. </a:t>
            </a: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endParaRPr lang="en-US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38200"/>
          </a:xfrm>
        </p:spPr>
        <p:txBody>
          <a:bodyPr>
            <a:normAutofit/>
          </a:bodyPr>
          <a:lstStyle/>
          <a:p>
            <a:pPr algn="l"/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</a:rPr>
              <a:t>Графикон 1. Школска спрема родитеља дјеце уписане у први разред шк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+mn-lt"/>
              </a:rPr>
              <a:t>. 2013/14.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+mn-lt"/>
              </a:rPr>
              <a:t> године.</a:t>
            </a:r>
            <a:endParaRPr lang="en-US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200" dirty="0" smtClean="0">
                <a:solidFill>
                  <a:srgbClr val="FFFF00"/>
                </a:solidFill>
              </a:rPr>
              <a:t>Школска спрема родитеља дјеце уписане у први разред шк</a:t>
            </a:r>
            <a:r>
              <a:rPr lang="ru-RU" sz="3200" dirty="0" smtClean="0">
                <a:solidFill>
                  <a:srgbClr val="FFFF00"/>
                </a:solidFill>
              </a:rPr>
              <a:t>. 2013/14.</a:t>
            </a:r>
            <a:r>
              <a:rPr lang="sr-Cyrl-CS" sz="3200" dirty="0" smtClean="0">
                <a:solidFill>
                  <a:srgbClr val="FFFF00"/>
                </a:solidFill>
              </a:rPr>
              <a:t> године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44958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основу Графкаона 1</a:t>
            </a:r>
            <a:r>
              <a:rPr kumimoji="0" lang="en-US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sr-Cyrl-CS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видимо да, од укупно 3088 родитеља,  њих 167 или 5,40% има заршену основну школу, ВК радника је 111 или 3,59%, ВКВ радника је 96 или 3,11%, са ССС их је 2065 или 66,87%, са ВШ их је 116 или 3,76%, са ВСС их је 404 или 13,08%, магистара има15 или 0,49% а доктора наука је 3 или 0,10. За 95 или 3,08% родитеља недосатају подаци.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 основу представљених података можемо закључити да је ниво образовања концентрисан око средње стручне спреме и да је јако мали број академски образованих родитеља.</a:t>
            </a:r>
            <a:endParaRPr kumimoji="0" lang="sr-Cyrl-CS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362200" y="2209800"/>
          <a:ext cx="4572000" cy="237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181600"/>
            <a:ext cx="8458200" cy="2057400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	</a:t>
            </a:r>
            <a:r>
              <a:rPr lang="sr-Cyrl-C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На основу Графикона 2  видимо да од укупно 3088 родитеља по једно запослено је њих 877 или 28,40% је док их је по једно незапослено  558 или 18,06%. Затим, подаци указују да  448 или 14,51%  су оба незапослена родитеља а 865 или 28,01% су оба запослена родитеља. За 10,36% родитељ недостају подаци. На основу предоченог можемо закључити да је веома велика незапосленост родитеља дјеце која полазе у први разред и да се креће око </a:t>
            </a:r>
            <a:r>
              <a:rPr lang="en-U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32</a:t>
            </a:r>
            <a:r>
              <a:rPr lang="sr-Cyrl-C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,</a:t>
            </a:r>
            <a:r>
              <a:rPr lang="en-U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5</a:t>
            </a:r>
            <a:r>
              <a:rPr lang="sr-Cyrl-C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7%</a:t>
            </a:r>
            <a:r>
              <a:rPr lang="en-US" sz="2200" b="0" dirty="0" smtClean="0"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.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600" y="12192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Графикон 2. Запослење родитеља дјеце уписане у први разред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шк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 2013/14.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године.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Запослење родитеља дјеце уписане у први разред шк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2013/14.</a:t>
            </a:r>
            <a:r>
              <a:rPr kumimoji="0" lang="sr-Cyrl-C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године</a:t>
            </a:r>
            <a:endParaRPr kumimoji="0" lang="sr-Cyrl-CS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752600" y="1905000"/>
          <a:ext cx="5715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19600"/>
            <a:ext cx="8610600" cy="2743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r-Cyrl-CS" sz="3800" dirty="0" smtClean="0">
                <a:solidFill>
                  <a:srgbClr val="FFFF00"/>
                </a:solidFill>
                <a:cs typeface="Arial" pitchFamily="34" charset="0"/>
              </a:rPr>
              <a:t>	</a:t>
            </a:r>
            <a:r>
              <a:rPr lang="sr-Cyrl-CS" sz="3200" dirty="0" smtClean="0">
                <a:solidFill>
                  <a:schemeClr val="bg1"/>
                </a:solidFill>
                <a:cs typeface="Arial" pitchFamily="34" charset="0"/>
              </a:rPr>
              <a:t>На основу Графикона 3</a:t>
            </a: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r>
              <a:rPr lang="sr-Cyrl-CS" sz="3200" dirty="0" smtClean="0">
                <a:solidFill>
                  <a:schemeClr val="bg1"/>
                </a:solidFill>
                <a:cs typeface="Arial" pitchFamily="34" charset="0"/>
              </a:rPr>
              <a:t> видимо да је од укупно 1544 дјеце њих 14 или 0,91% без једног родитеља, док је 1 или 0,06% без оба родитеља и за старатеља (0,06%) му је додијељена бака. Затим, 20 или 1,29% дјеце има родитеља инвалида, 32 или 2,07% их је из разведених породица,  док их је 3 или 0,19% из ванбрачне заједнице. </a:t>
            </a:r>
          </a:p>
          <a:p>
            <a:pPr algn="l"/>
            <a:r>
              <a:rPr lang="sr-Cyrl-CS" sz="3200" dirty="0" smtClean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sr-Cyrl-CS" sz="3200" dirty="0" smtClean="0"/>
              <a:t> </a:t>
            </a:r>
            <a:r>
              <a:rPr lang="sr-Cyrl-CS" sz="3200" dirty="0" smtClean="0">
                <a:solidFill>
                  <a:schemeClr val="bg1"/>
                </a:solidFill>
              </a:rPr>
              <a:t>На основу достављених и обрађених података можемо закључити да је укупно непотпуних породица њих 50 или 3,24%.</a:t>
            </a:r>
            <a:endParaRPr lang="en-US" sz="3200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5800" y="1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Социјална структура породица дјеце уписане у први разред шк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2013/14.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године</a:t>
            </a:r>
            <a:endParaRPr kumimoji="0" lang="sr-Cyrl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2192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Графикон 3. Социјална структура породица дјеце уписане у први разред шк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 2013/14.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године.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133600" y="1905000"/>
          <a:ext cx="5791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1199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Document</vt:lpstr>
      <vt:lpstr>АНАЛИЗА  УПИСA ДЈЕЦЕ У ПРВИ РАЗРЕД  ЗА ШКОЛСКУ 2013/2014. ГОДИНУ НА ПОДРУЧЈУ ПК ФОЧА  </vt:lpstr>
      <vt:lpstr>ЦИЉ</vt:lpstr>
      <vt:lpstr>У складу са постављеним циљем и предметом истраживања, a на основу прикупљених Извјештаја о извршеном упису дјеце у први разред  за школску 2013/2014.  годину који је доставило 27 основних школа из 18 општина са подручја ПК Фоча, формирана је база података и извршена наративна анализа. </vt:lpstr>
      <vt:lpstr>РЕЗУЛТАТИ ИСТРАЖИВАЊА </vt:lpstr>
      <vt:lpstr>Подаци о уписаној дјеци у први разред шк. 2013/14. године </vt:lpstr>
      <vt:lpstr> Од 1544 уписаних ученика њих 1365 или 88,41% је уписано у матичне школе а 179 или 11,59% у подручне школе или одјељења.   Уписани ученици су распоређени у 101,41 одјељење, од чега је 65 чистих и 36,41 комбиновабих одјељења).   У односу на податке из претходне школске године број ученика је опао за 7,60%.   Напомињемо да подаци нису коначни из разлога што један број школа није доставио потпуне податке и што су измјене могуће до почетка школске године.    Након ажурирања базе података броја ученика у 1. разреду у шк. 2013/14.  утврђено је да је у првом разреду укупно 1559 ученика (у МШ- 1452, У ПШ-107, У ОДПП-0).  Дакле, више их је за 15 у односу на податке са уписа.  </vt:lpstr>
      <vt:lpstr>Графикон 1. Школска спрема родитеља дјеце уписане у први разред шк. 2013/14. године.</vt:lpstr>
      <vt:lpstr> На основу Графикона 2  видимо да од укупно 3088 родитеља по једно запослено је њих 877 или 28,40% је док их је по једно незапослено  558 или 18,06%. Затим, подаци указују да  448 или 14,51%  су оба незапослена родитеља а 865 или 28,01% су оба запослена родитеља. За 10,36% родитељ недостају подаци. На основу предоченог можемо закључити да је веома велика незапосленост родитеља дјеце која полазе у први разред и да се креће око 32,57%.              </vt:lpstr>
      <vt:lpstr>Slide 9</vt:lpstr>
      <vt:lpstr>Slide 10</vt:lpstr>
      <vt:lpstr>Примјењивани тестови приликом тестирања дозрелости дјеце за упис у први разред</vt:lpstr>
      <vt:lpstr>Slide 12</vt:lpstr>
      <vt:lpstr>Slide 13</vt:lpstr>
      <vt:lpstr> Утврђене сметње код дјеце приликом тестирања за полазак у први разред шк.2013/14. године </vt:lpstr>
      <vt:lpstr>Slide 15</vt:lpstr>
      <vt:lpstr>ОПШТИ ЗАКЉУЧАК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АНАЛИЗА  УПИСA ДЈЕЦЕ У ПРВИ РАЗРЕД  ЗА ШКОЛСКУ 2013/2014.  ГОДИНУ НА ПОДРЧЈУ ПК ФОЧА</dc:title>
  <dc:creator>Sladjana Vilotic</dc:creator>
  <cp:lastModifiedBy>Sladjana Vilotic</cp:lastModifiedBy>
  <cp:revision>58</cp:revision>
  <dcterms:created xsi:type="dcterms:W3CDTF">2014-02-27T09:45:06Z</dcterms:created>
  <dcterms:modified xsi:type="dcterms:W3CDTF">2014-12-09T09:54:03Z</dcterms:modified>
</cp:coreProperties>
</file>